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1205" r:id="rId3"/>
    <p:sldId id="1421" r:id="rId4"/>
    <p:sldId id="1422" r:id="rId5"/>
    <p:sldId id="1418" r:id="rId6"/>
    <p:sldId id="1404" r:id="rId7"/>
    <p:sldId id="1411" r:id="rId8"/>
    <p:sldId id="1417" r:id="rId9"/>
    <p:sldId id="1420" r:id="rId10"/>
    <p:sldId id="1419" r:id="rId11"/>
    <p:sldId id="1407" r:id="rId12"/>
    <p:sldId id="1409"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04" autoAdjust="0"/>
    <p:restoredTop sz="81534" autoAdjust="0"/>
  </p:normalViewPr>
  <p:slideViewPr>
    <p:cSldViewPr snapToGrid="0">
      <p:cViewPr varScale="1">
        <p:scale>
          <a:sx n="70" d="100"/>
          <a:sy n="70" d="100"/>
        </p:scale>
        <p:origin x="9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64763-F60D-44C6-B9B7-22DAAD7414C3}" type="datetimeFigureOut">
              <a:rPr lang="en-US" smtClean="0"/>
              <a:t>12/8/2020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E7A4AA-3958-46A7-94CF-224254874862}" type="slidenum">
              <a:rPr lang="en-US" smtClean="0"/>
              <a:t>‹#›</a:t>
            </a:fld>
            <a:endParaRPr lang="en-US"/>
          </a:p>
        </p:txBody>
      </p:sp>
    </p:spTree>
    <p:extLst>
      <p:ext uri="{BB962C8B-B14F-4D97-AF65-F5344CB8AC3E}">
        <p14:creationId xmlns:p14="http://schemas.microsoft.com/office/powerpoint/2010/main" val="97565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1</a:t>
            </a:fld>
            <a:endParaRPr lang="en-US"/>
          </a:p>
        </p:txBody>
      </p:sp>
    </p:spTree>
    <p:extLst>
      <p:ext uri="{BB962C8B-B14F-4D97-AF65-F5344CB8AC3E}">
        <p14:creationId xmlns:p14="http://schemas.microsoft.com/office/powerpoint/2010/main" val="286615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slide will give you information to further discuss what the October action means.</a:t>
            </a:r>
          </a:p>
        </p:txBody>
      </p:sp>
      <p:sp>
        <p:nvSpPr>
          <p:cNvPr id="4" name="Slide Number Placeholder 3"/>
          <p:cNvSpPr>
            <a:spLocks noGrp="1"/>
          </p:cNvSpPr>
          <p:nvPr>
            <p:ph type="sldNum" sz="quarter" idx="5"/>
          </p:nvPr>
        </p:nvSpPr>
        <p:spPr/>
        <p:txBody>
          <a:bodyPr/>
          <a:lstStyle/>
          <a:p>
            <a:fld id="{A4E7A4AA-3958-46A7-94CF-224254874862}" type="slidenum">
              <a:rPr lang="en-US" smtClean="0"/>
              <a:t>2</a:t>
            </a:fld>
            <a:endParaRPr lang="en-US"/>
          </a:p>
        </p:txBody>
      </p:sp>
    </p:spTree>
    <p:extLst>
      <p:ext uri="{BB962C8B-B14F-4D97-AF65-F5344CB8AC3E}">
        <p14:creationId xmlns:p14="http://schemas.microsoft.com/office/powerpoint/2010/main" val="243968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question in the System Yearly Update currently is about telling your story.  There will be specific questions in that section that will need to be addressed.  The State Board expects KESA staff to provide a report in May regarding how systems have continued working on social emotional issues with staff and students as well as academic achievement.  </a:t>
            </a:r>
          </a:p>
        </p:txBody>
      </p:sp>
      <p:sp>
        <p:nvSpPr>
          <p:cNvPr id="4" name="Slide Number Placeholder 3"/>
          <p:cNvSpPr>
            <a:spLocks noGrp="1"/>
          </p:cNvSpPr>
          <p:nvPr>
            <p:ph type="sldNum" sz="quarter" idx="5"/>
          </p:nvPr>
        </p:nvSpPr>
        <p:spPr/>
        <p:txBody>
          <a:bodyPr/>
          <a:lstStyle/>
          <a:p>
            <a:fld id="{A4E7A4AA-3958-46A7-94CF-224254874862}" type="slidenum">
              <a:rPr lang="en-US" smtClean="0"/>
              <a:t>5</a:t>
            </a:fld>
            <a:endParaRPr lang="en-US"/>
          </a:p>
        </p:txBody>
      </p:sp>
    </p:spTree>
    <p:extLst>
      <p:ext uri="{BB962C8B-B14F-4D97-AF65-F5344CB8AC3E}">
        <p14:creationId xmlns:p14="http://schemas.microsoft.com/office/powerpoint/2010/main" val="314902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understand and acknowledge that continuous improvement might not be high on your list of priorities right now. But the continuous improvement process is a critical part of ensuring student success.  So, here are a few things that need to be considered at this point in time. (Read slide)  </a:t>
            </a:r>
          </a:p>
          <a:p>
            <a:endParaRPr lang="en-US" dirty="0"/>
          </a:p>
          <a:p>
            <a:r>
              <a:rPr lang="en-US" b="1" dirty="0"/>
              <a:t>Communication:  </a:t>
            </a:r>
            <a:r>
              <a:rPr lang="en-US" dirty="0"/>
              <a:t>email, phone, videoconferencing; chat tools</a:t>
            </a:r>
          </a:p>
          <a:p>
            <a:r>
              <a:rPr lang="en-US" b="1" dirty="0"/>
              <a:t>Explain the why:  </a:t>
            </a:r>
            <a:r>
              <a:rPr lang="en-US" b="0" dirty="0"/>
              <a:t>It is important that all involved understand the why behind the need to change and do things differently.</a:t>
            </a:r>
            <a:endParaRPr lang="en-US" b="1" dirty="0"/>
          </a:p>
          <a:p>
            <a:r>
              <a:rPr lang="en-US" b="1" dirty="0"/>
              <a:t>Clear Expectations:  </a:t>
            </a:r>
            <a:r>
              <a:rPr lang="en-US" b="0" dirty="0"/>
              <a:t>Timelines, goals (long and short), clarify expectations</a:t>
            </a:r>
          </a:p>
        </p:txBody>
      </p:sp>
      <p:sp>
        <p:nvSpPr>
          <p:cNvPr id="4" name="Slide Number Placeholder 3"/>
          <p:cNvSpPr>
            <a:spLocks noGrp="1"/>
          </p:cNvSpPr>
          <p:nvPr>
            <p:ph type="sldNum" sz="quarter" idx="5"/>
          </p:nvPr>
        </p:nvSpPr>
        <p:spPr/>
        <p:txBody>
          <a:bodyPr/>
          <a:lstStyle/>
          <a:p>
            <a:fld id="{A4E7A4AA-3958-46A7-94CF-224254874862}" type="slidenum">
              <a:rPr lang="en-US" smtClean="0"/>
              <a:t>6</a:t>
            </a:fld>
            <a:endParaRPr lang="en-US"/>
          </a:p>
        </p:txBody>
      </p:sp>
    </p:spTree>
    <p:extLst>
      <p:ext uri="{BB962C8B-B14F-4D97-AF65-F5344CB8AC3E}">
        <p14:creationId xmlns:p14="http://schemas.microsoft.com/office/powerpoint/2010/main" val="1290376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could argue that meeting with district and building leadership teams is a KESA activity, but it is really about good leadership and continuous improvement. </a:t>
            </a:r>
          </a:p>
          <a:p>
            <a:endParaRPr lang="en-US" dirty="0"/>
          </a:p>
          <a:p>
            <a:r>
              <a:rPr lang="en-US" dirty="0"/>
              <a:t>You don’t want to be caught in a year with having done absolutely anything and then be rushing to put processes and meetings in place.  We don’t know what the future brings!</a:t>
            </a:r>
          </a:p>
        </p:txBody>
      </p:sp>
      <p:sp>
        <p:nvSpPr>
          <p:cNvPr id="4" name="Slide Number Placeholder 3"/>
          <p:cNvSpPr>
            <a:spLocks noGrp="1"/>
          </p:cNvSpPr>
          <p:nvPr>
            <p:ph type="sldNum" sz="quarter" idx="5"/>
          </p:nvPr>
        </p:nvSpPr>
        <p:spPr/>
        <p:txBody>
          <a:bodyPr/>
          <a:lstStyle/>
          <a:p>
            <a:fld id="{A4E7A4AA-3958-46A7-94CF-224254874862}" type="slidenum">
              <a:rPr lang="en-US" smtClean="0"/>
              <a:t>7</a:t>
            </a:fld>
            <a:endParaRPr lang="en-US"/>
          </a:p>
        </p:txBody>
      </p:sp>
    </p:spTree>
    <p:extLst>
      <p:ext uri="{BB962C8B-B14F-4D97-AF65-F5344CB8AC3E}">
        <p14:creationId xmlns:p14="http://schemas.microsoft.com/office/powerpoint/2010/main" val="2130518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form updates are being done to ensure better alignment with what the ARC is looking for when they do there reviews of systems for an accreditation recommendation.</a:t>
            </a:r>
          </a:p>
          <a:p>
            <a:endParaRPr lang="en-US" dirty="0"/>
          </a:p>
          <a:p>
            <a:r>
              <a:rPr lang="en-US" dirty="0"/>
              <a:t>Forms should be finished and updated by February 2021.</a:t>
            </a:r>
          </a:p>
          <a:p>
            <a:endParaRPr lang="en-US" dirty="0"/>
          </a:p>
          <a:p>
            <a:r>
              <a:rPr lang="en-US" dirty="0"/>
              <a:t>The elimination of the Initial and Final Report is purely based on the fact that in the Year one and Year Five System Yearly Update the questions appear to be re-asked and we are trying to eliminate redundancy.  Also, I don’t believe to ask for information that is not being used for any real purpose.    Assurances that were part of the Initial and Final Report will be asked yearly</a:t>
            </a:r>
          </a:p>
        </p:txBody>
      </p:sp>
      <p:sp>
        <p:nvSpPr>
          <p:cNvPr id="4" name="Slide Number Placeholder 3"/>
          <p:cNvSpPr>
            <a:spLocks noGrp="1"/>
          </p:cNvSpPr>
          <p:nvPr>
            <p:ph type="sldNum" sz="quarter" idx="5"/>
          </p:nvPr>
        </p:nvSpPr>
        <p:spPr/>
        <p:txBody>
          <a:bodyPr/>
          <a:lstStyle/>
          <a:p>
            <a:fld id="{A4E7A4AA-3958-46A7-94CF-224254874862}" type="slidenum">
              <a:rPr lang="en-US" smtClean="0"/>
              <a:t>8</a:t>
            </a:fld>
            <a:endParaRPr lang="en-US"/>
          </a:p>
        </p:txBody>
      </p:sp>
    </p:spTree>
    <p:extLst>
      <p:ext uri="{BB962C8B-B14F-4D97-AF65-F5344CB8AC3E}">
        <p14:creationId xmlns:p14="http://schemas.microsoft.com/office/powerpoint/2010/main" val="42045296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 Modules will be ready for the Spring</a:t>
            </a:r>
          </a:p>
        </p:txBody>
      </p:sp>
      <p:sp>
        <p:nvSpPr>
          <p:cNvPr id="4" name="Slide Number Placeholder 3"/>
          <p:cNvSpPr>
            <a:spLocks noGrp="1"/>
          </p:cNvSpPr>
          <p:nvPr>
            <p:ph type="sldNum" sz="quarter" idx="5"/>
          </p:nvPr>
        </p:nvSpPr>
        <p:spPr/>
        <p:txBody>
          <a:bodyPr/>
          <a:lstStyle/>
          <a:p>
            <a:fld id="{A4E7A4AA-3958-46A7-94CF-224254874862}" type="slidenum">
              <a:rPr lang="en-US" smtClean="0"/>
              <a:t>9</a:t>
            </a:fld>
            <a:endParaRPr lang="en-US"/>
          </a:p>
        </p:txBody>
      </p:sp>
    </p:spTree>
    <p:extLst>
      <p:ext uri="{BB962C8B-B14F-4D97-AF65-F5344CB8AC3E}">
        <p14:creationId xmlns:p14="http://schemas.microsoft.com/office/powerpoint/2010/main" val="3633133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E7A4AA-3958-46A7-94CF-224254874862}" type="slidenum">
              <a:rPr lang="en-US" smtClean="0"/>
              <a:t>11</a:t>
            </a:fld>
            <a:endParaRPr lang="en-US"/>
          </a:p>
        </p:txBody>
      </p:sp>
    </p:spTree>
    <p:extLst>
      <p:ext uri="{BB962C8B-B14F-4D97-AF65-F5344CB8AC3E}">
        <p14:creationId xmlns:p14="http://schemas.microsoft.com/office/powerpoint/2010/main" val="3412605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12</a:t>
            </a:fld>
            <a:endParaRPr lang="en-US"/>
          </a:p>
        </p:txBody>
      </p:sp>
    </p:spTree>
    <p:extLst>
      <p:ext uri="{BB962C8B-B14F-4D97-AF65-F5344CB8AC3E}">
        <p14:creationId xmlns:p14="http://schemas.microsoft.com/office/powerpoint/2010/main" val="696227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60188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82116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147403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457201"/>
            <a:ext cx="6172200" cy="5403850"/>
          </a:xfrm>
          <a:prstGeom prst="rect">
            <a:avLst/>
          </a:prstGeo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372300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a:prstGeom prst="rect">
            <a:avLst/>
          </a:prstGeom>
          <a:noFill/>
        </p:spPr>
        <p:txBody>
          <a:bodyPr anchor="ct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A706AEE-E4B8-4315-A38A-5DBF50C52D7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2062491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2205100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Custom Layout">
    <p:bg>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016000" y="1193800"/>
            <a:ext cx="5994400" cy="4267200"/>
          </a:xfrm>
          <a:prstGeom prst="rect">
            <a:avLst/>
          </a:prstGeom>
          <a:noFill/>
        </p:spPr>
        <p:txBody>
          <a:bodyPr anchor="ctr"/>
          <a:lstStyle>
            <a:lvl1pPr marL="0" indent="0" algn="ctr">
              <a:buNone/>
              <a:defRPr i="1">
                <a:solidFill>
                  <a:schemeClr val="bg1"/>
                </a:solidFill>
              </a:defRPr>
            </a:lvl1pPr>
            <a:lvl2pPr marL="609585" indent="0" algn="r">
              <a:buNone/>
              <a:defRPr i="1">
                <a:solidFill>
                  <a:schemeClr val="bg1"/>
                </a:solidFill>
              </a:defRPr>
            </a:lvl2pPr>
            <a:lvl3pPr marL="1219170" indent="0" algn="ctr">
              <a:buNone/>
              <a:defRPr i="1">
                <a:solidFill>
                  <a:schemeClr val="bg1"/>
                </a:solidFill>
              </a:defRPr>
            </a:lvl3pPr>
            <a:lvl4pPr marL="1828754" indent="0" algn="ctr">
              <a:buNone/>
              <a:defRPr i="1">
                <a:solidFill>
                  <a:schemeClr val="bg1"/>
                </a:solidFill>
              </a:defRPr>
            </a:lvl4pPr>
            <a:lvl5pPr marL="2438339" indent="0" algn="ctr">
              <a:buNone/>
              <a:defRPr i="1">
                <a:solidFill>
                  <a:schemeClr val="bg1"/>
                </a:solidFill>
              </a:defRPr>
            </a:lvl5pPr>
          </a:lstStyle>
          <a:p>
            <a:pPr lvl="0"/>
            <a:r>
              <a:rPr lang="en-US" dirty="0"/>
              <a:t>“Click to edit Master text styles”</a:t>
            </a:r>
          </a:p>
          <a:p>
            <a:pPr lvl="1"/>
            <a:r>
              <a:rPr lang="en-US" dirty="0"/>
              <a:t>-- author</a:t>
            </a:r>
          </a:p>
        </p:txBody>
      </p:sp>
      <p:sp>
        <p:nvSpPr>
          <p:cNvPr id="15" name="TextBox 14"/>
          <p:cNvSpPr txBox="1"/>
          <p:nvPr userDrawn="1"/>
        </p:nvSpPr>
        <p:spPr>
          <a:xfrm>
            <a:off x="280485" y="6545902"/>
            <a:ext cx="3748142" cy="235898"/>
          </a:xfrm>
          <a:prstGeom prst="rect">
            <a:avLst/>
          </a:prstGeom>
          <a:noFill/>
        </p:spPr>
        <p:txBody>
          <a:bodyPr wrap="none" rtlCol="0" anchor="b">
            <a:spAutoFit/>
          </a:bodyPr>
          <a:lstStyle/>
          <a:p>
            <a:r>
              <a:rPr lang="en-US" sz="933" dirty="0">
                <a:solidFill>
                  <a:srgbClr val="FFFFFF">
                    <a:lumMod val="65000"/>
                  </a:srgbClr>
                </a:solidFill>
                <a:latin typeface="Arial"/>
              </a:rPr>
              <a:t>KANSAS STATE DEPARTMENT OF EDUCATION </a:t>
            </a:r>
            <a:r>
              <a:rPr lang="en-US" sz="933" i="1" dirty="0">
                <a:solidFill>
                  <a:srgbClr val="FFFFFF">
                    <a:lumMod val="65000"/>
                  </a:srgbClr>
                </a:solidFill>
                <a:latin typeface="Arial"/>
              </a:rPr>
              <a:t>| www.ksde.org</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4217" y="6427621"/>
            <a:ext cx="1421603" cy="243840"/>
          </a:xfrm>
          <a:prstGeom prst="rect">
            <a:avLst/>
          </a:prstGeom>
        </p:spPr>
      </p:pic>
    </p:spTree>
    <p:extLst>
      <p:ext uri="{BB962C8B-B14F-4D97-AF65-F5344CB8AC3E}">
        <p14:creationId xmlns:p14="http://schemas.microsoft.com/office/powerpoint/2010/main" val="39685381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xmlns:p14="http://schemas.microsoft.com/office/powerpoint/2010/mai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A546505-0C1E-7747-ABE4-80DCD963CF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7489" y="906465"/>
            <a:ext cx="10528300" cy="595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840904-1669-AC4E-B8B4-B05EF7304BD0}"/>
              </a:ext>
            </a:extLst>
          </p:cNvPr>
          <p:cNvSpPr txBox="1">
            <a:spLocks noChangeArrowheads="1"/>
          </p:cNvSpPr>
          <p:nvPr userDrawn="1"/>
        </p:nvSpPr>
        <p:spPr bwMode="auto">
          <a:xfrm>
            <a:off x="3417888" y="6486526"/>
            <a:ext cx="64976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600">
                <a:solidFill>
                  <a:srgbClr val="11284B"/>
                </a:solidFill>
                <a:latin typeface="Arial Black" panose="020B0A04020102020204" pitchFamily="34" charset="0"/>
              </a:rPr>
              <a:t>Kansas leads the world in the success of each student.</a:t>
            </a:r>
          </a:p>
        </p:txBody>
      </p:sp>
    </p:spTree>
    <p:extLst>
      <p:ext uri="{BB962C8B-B14F-4D97-AF65-F5344CB8AC3E}">
        <p14:creationId xmlns:p14="http://schemas.microsoft.com/office/powerpoint/2010/main" val="1636905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3D9E2-0C41-4D1A-8E61-00B514B4C60F}" type="datetimeFigureOut">
              <a:rPr lang="en-US" smtClean="0">
                <a:solidFill>
                  <a:prstClr val="black">
                    <a:tint val="75000"/>
                  </a:prstClr>
                </a:solidFill>
              </a:rPr>
              <a:pPr/>
              <a:t>12/8/2020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D3885E9-FD18-4F19-92CC-E76CA56FB6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67386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2_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16000" y="5664202"/>
            <a:ext cx="8412480" cy="510081"/>
          </a:xfrm>
          <a:prstGeom prst="rect">
            <a:avLst/>
          </a:prstGeom>
          <a:noFill/>
        </p:spPr>
        <p:txBody>
          <a:bodyPr anchor="ctr" anchorCtr="0"/>
          <a:lstStyle>
            <a:lvl1pPr marL="0" indent="0">
              <a:buNone/>
              <a:defRPr sz="2133" spc="0">
                <a:solidFill>
                  <a:schemeClr val="tx2"/>
                </a:solidFill>
                <a:latin typeface="+mn-lt"/>
                <a:cs typeface="Arial" panose="020B0604020202020204" pitchFamily="34" charset="0"/>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96F4B587-9FDF-46DF-B460-9026AE4DF246}" type="datetimeFigureOut">
              <a:rPr lang="en-US" smtClean="0">
                <a:solidFill>
                  <a:srgbClr val="15284B">
                    <a:tint val="75000"/>
                  </a:srgbClr>
                </a:solidFill>
              </a:rPr>
              <a:pPr>
                <a:defRPr/>
              </a:pPr>
              <a:t>12/8/2020</a:t>
            </a:fld>
            <a:endParaRPr lang="en-US" dirty="0">
              <a:solidFill>
                <a:srgbClr val="15284B">
                  <a:tint val="75000"/>
                </a:srgbClr>
              </a:solidFill>
            </a:endParaRPr>
          </a:p>
        </p:txBody>
      </p:sp>
      <p:sp>
        <p:nvSpPr>
          <p:cNvPr id="6" name="Footer Placeholder 5"/>
          <p:cNvSpPr>
            <a:spLocks noGrp="1"/>
          </p:cNvSpPr>
          <p:nvPr>
            <p:ph type="ftr" sz="quarter" idx="11"/>
          </p:nvPr>
        </p:nvSpPr>
        <p:spPr/>
        <p:txBody>
          <a:bodyPr/>
          <a:lstStyle/>
          <a:p>
            <a:pPr>
              <a:defRPr/>
            </a:pPr>
            <a:endParaRPr lang="en-US" dirty="0">
              <a:solidFill>
                <a:srgbClr val="15284B">
                  <a:tint val="75000"/>
                </a:srgbClr>
              </a:solidFill>
            </a:endParaRPr>
          </a:p>
        </p:txBody>
      </p:sp>
      <p:sp>
        <p:nvSpPr>
          <p:cNvPr id="7" name="Slide Number Placeholder 6"/>
          <p:cNvSpPr>
            <a:spLocks noGrp="1"/>
          </p:cNvSpPr>
          <p:nvPr>
            <p:ph type="sldNum" sz="quarter" idx="12"/>
          </p:nvPr>
        </p:nvSpPr>
        <p:spPr/>
        <p:txBody>
          <a:bodyPr/>
          <a:lstStyle/>
          <a:p>
            <a:pPr>
              <a:defRPr/>
            </a:pPr>
            <a:fld id="{A00A119E-7584-428E-89E9-092799AD27D7}" type="slidenum">
              <a:rPr lang="en-US" smtClean="0">
                <a:solidFill>
                  <a:srgbClr val="15284B">
                    <a:tint val="75000"/>
                  </a:srgbClr>
                </a:solidFill>
              </a:rPr>
              <a:pPr>
                <a:defRPr/>
              </a:pPr>
              <a:t>‹#›</a:t>
            </a:fld>
            <a:endParaRPr lang="en-US" dirty="0">
              <a:solidFill>
                <a:srgbClr val="15284B">
                  <a:tint val="75000"/>
                </a:srgbClr>
              </a:solidFill>
            </a:endParaRPr>
          </a:p>
        </p:txBody>
      </p:sp>
      <p:sp>
        <p:nvSpPr>
          <p:cNvPr id="12" name="TextBox 11"/>
          <p:cNvSpPr txBox="1"/>
          <p:nvPr userDrawn="1"/>
        </p:nvSpPr>
        <p:spPr>
          <a:xfrm>
            <a:off x="280487" y="6545902"/>
            <a:ext cx="3092513" cy="235898"/>
          </a:xfrm>
          <a:prstGeom prst="rect">
            <a:avLst/>
          </a:prstGeom>
          <a:noFill/>
        </p:spPr>
        <p:txBody>
          <a:bodyPr wrap="none" rtlCol="0" anchor="b">
            <a:spAutoFit/>
          </a:bodyPr>
          <a:lstStyle/>
          <a:p>
            <a:pPr>
              <a:defRPr/>
            </a:pPr>
            <a:r>
              <a:rPr lang="en-US" sz="933" dirty="0">
                <a:solidFill>
                  <a:srgbClr val="15284B"/>
                </a:solidFill>
                <a:latin typeface="Arial Narrow"/>
              </a:rPr>
              <a:t>KANSAS STATE DEPARTMENT OF EDUCATION </a:t>
            </a:r>
            <a:r>
              <a:rPr lang="en-US" sz="933" i="1" dirty="0">
                <a:solidFill>
                  <a:srgbClr val="15284B"/>
                </a:solidFill>
                <a:latin typeface="Arial Narrow"/>
              </a:rPr>
              <a:t>| www.ksde.org</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9290" y="5502277"/>
            <a:ext cx="2060924" cy="1219200"/>
          </a:xfrm>
          <a:prstGeom prst="rect">
            <a:avLst/>
          </a:prstGeom>
        </p:spPr>
      </p:pic>
      <p:sp>
        <p:nvSpPr>
          <p:cNvPr id="16" name="Picture Placeholder 15"/>
          <p:cNvSpPr>
            <a:spLocks noGrp="1" noChangeAspect="1"/>
          </p:cNvSpPr>
          <p:nvPr>
            <p:ph type="pic" sz="quarter" idx="13"/>
          </p:nvPr>
        </p:nvSpPr>
        <p:spPr>
          <a:xfrm>
            <a:off x="0" y="2"/>
            <a:ext cx="12192000" cy="4546588"/>
          </a:xfrm>
          <a:prstGeom prst="rect">
            <a:avLst/>
          </a:prstGeom>
          <a:noFill/>
        </p:spPr>
        <p:txBody>
          <a:bodyPr>
            <a:noAutofit/>
          </a:bodyPr>
          <a:lstStyle>
            <a:lvl1pPr marL="121914" indent="0">
              <a:buNone/>
              <a:defRPr>
                <a:solidFill>
                  <a:schemeClr val="accent2"/>
                </a:solidFill>
              </a:defRPr>
            </a:lvl1pPr>
          </a:lstStyle>
          <a:p>
            <a:endParaRPr lang="en-US" dirty="0"/>
          </a:p>
        </p:txBody>
      </p:sp>
      <p:sp>
        <p:nvSpPr>
          <p:cNvPr id="11" name="Text Placeholder 10"/>
          <p:cNvSpPr>
            <a:spLocks noGrp="1"/>
          </p:cNvSpPr>
          <p:nvPr>
            <p:ph type="body" sz="quarter" idx="14"/>
          </p:nvPr>
        </p:nvSpPr>
        <p:spPr>
          <a:xfrm>
            <a:off x="1016000" y="4800710"/>
            <a:ext cx="10160000" cy="677108"/>
          </a:xfrm>
          <a:noFill/>
        </p:spPr>
        <p:txBody>
          <a:bodyPr lIns="91440" tIns="91440" rIns="91440" bIns="91440" anchor="ctr" anchorCtr="0"/>
          <a:lstStyle>
            <a:lvl2pPr marL="609570" indent="0">
              <a:buNone/>
              <a:defRPr/>
            </a:lvl2pPr>
          </a:lstStyle>
          <a:p>
            <a:pPr lvl="0"/>
            <a:r>
              <a:rPr lang="en-US" dirty="0"/>
              <a:t>Edit Master text styles</a:t>
            </a:r>
          </a:p>
        </p:txBody>
      </p:sp>
    </p:spTree>
    <p:extLst>
      <p:ext uri="{BB962C8B-B14F-4D97-AF65-F5344CB8AC3E}">
        <p14:creationId xmlns:p14="http://schemas.microsoft.com/office/powerpoint/2010/main" val="279193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7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
        <p:nvSpPr>
          <p:cNvPr id="2" name="Title 1"/>
          <p:cNvSpPr>
            <a:spLocks noGrp="1"/>
          </p:cNvSpPr>
          <p:nvPr>
            <p:ph type="title"/>
          </p:nvPr>
        </p:nvSpPr>
        <p:spPr>
          <a:xfrm>
            <a:off x="1893456" y="423334"/>
            <a:ext cx="8340436" cy="2713228"/>
          </a:xfrm>
          <a:prstGeom prst="rect">
            <a:avLst/>
          </a:prstGeom>
        </p:spPr>
        <p:txBody>
          <a:bodyPr rIns="457200" anchor="b"/>
          <a:lstStyle>
            <a:lvl1pPr>
              <a:defRPr sz="600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893456" y="3246268"/>
            <a:ext cx="8340436" cy="1500187"/>
          </a:xfrm>
          <a:prstGeom prst="rect">
            <a:avLst/>
          </a:prstGeom>
        </p:spPr>
        <p:txBody>
          <a:bodyPr tIns="182880" rIns="457200" bIns="182880" anchor="t" anchorCtr="0"/>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A706AEE-E4B8-4315-A38A-5DBF50C52D7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217304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27486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533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D786F29-BF4F-4B2A-B4D2-37C78A859B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2" name="Title 1"/>
          <p:cNvSpPr>
            <a:spLocks noGrp="1"/>
          </p:cNvSpPr>
          <p:nvPr>
            <p:ph type="title"/>
          </p:nvPr>
        </p:nvSpPr>
        <p:spPr>
          <a:xfrm>
            <a:off x="839788" y="365126"/>
            <a:ext cx="10515600" cy="114935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2"/>
            <a:ext cx="5157787"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671761"/>
            <a:ext cx="5157787" cy="2980893"/>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2"/>
            <a:ext cx="5183188" cy="914255"/>
          </a:xfrm>
          <a:prstGeom prst="rect">
            <a:avLst/>
          </a:prstGeom>
        </p:spPr>
        <p:txBody>
          <a:bodyPr anchor="b">
            <a:normAutofit/>
          </a:bodyPr>
          <a:lstStyle>
            <a:lvl1pPr marL="0" indent="0">
              <a:buNone/>
              <a:defRPr sz="2800" b="1">
                <a:latin typeface="Open Sans Semibold" panose="020B0706030804020204" pitchFamily="34" charset="0"/>
                <a:ea typeface="Open Sans Semibold" panose="020B0706030804020204" pitchFamily="34" charset="0"/>
                <a:cs typeface="Open Sans Semibold" panose="020B07060308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671761"/>
            <a:ext cx="5183188" cy="2980894"/>
          </a:xfrm>
          <a:prstGeom prst="rect">
            <a:avLst/>
          </a:prstGeom>
        </p:spPr>
        <p:txBody>
          <a:bodyPr/>
          <a:lstStyle>
            <a:lvl1pPr>
              <a:defRPr sz="2400"/>
            </a:lvl1pPr>
            <a:lvl2pPr>
              <a:defRPr sz="2000"/>
            </a:lvl2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A706AEE-E4B8-4315-A38A-5DBF50C52D73}"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737513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336900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2361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12/8/2020</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066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6FF858C-D621-4E06-B0BD-3504A86EE01C}"/>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12/8/2020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sp>
        <p:nvSpPr>
          <p:cNvPr id="15" name="Title Placeholder 14">
            <a:extLst>
              <a:ext uri="{FF2B5EF4-FFF2-40B4-BE49-F238E27FC236}">
                <a16:creationId xmlns:a16="http://schemas.microsoft.com/office/drawing/2014/main" id="{C4FFDAAB-CF54-4977-9D64-1D8CF2A8B5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6" name="Text Placeholder 15">
            <a:extLst>
              <a:ext uri="{FF2B5EF4-FFF2-40B4-BE49-F238E27FC236}">
                <a16:creationId xmlns:a16="http://schemas.microsoft.com/office/drawing/2014/main" id="{33C8E99D-C13E-4496-9E45-888ED9E9E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8061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Open Sans Semibold" panose="020B0706030804020204" pitchFamily="34" charset="0"/>
          <a:ea typeface="Open Sans Semibold" panose="020B0706030804020204" pitchFamily="34" charset="0"/>
          <a:cs typeface="Open Sans Semibold" panose="020B0706030804020204" pitchFamily="34" charset="0"/>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2pPr>
      <a:lvl3pPr marL="1143000" indent="-228600" algn="l" defTabSz="914400" rtl="0" eaLnBrk="1" latinLnBrk="0" hangingPunct="1">
        <a:lnSpc>
          <a:spcPct val="90000"/>
        </a:lnSpc>
        <a:spcBef>
          <a:spcPts val="500"/>
        </a:spcBef>
        <a:buClr>
          <a:schemeClr val="tx2">
            <a:lumMod val="60000"/>
            <a:lumOff val="40000"/>
          </a:schemeClr>
        </a:buClr>
        <a:buFont typeface="Arial" panose="020B0604020202020204" pitchFamily="34" charset="0"/>
        <a:buChar char="•"/>
        <a:defRPr sz="20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4pPr>
      <a:lvl5pPr marL="2057400" indent="-228600" algn="l" defTabSz="914400" rtl="0" eaLnBrk="1" latinLnBrk="0" hangingPunct="1">
        <a:lnSpc>
          <a:spcPct val="90000"/>
        </a:lnSpc>
        <a:spcBef>
          <a:spcPts val="500"/>
        </a:spcBef>
        <a:buClr>
          <a:schemeClr val="accent6">
            <a:lumMod val="60000"/>
            <a:lumOff val="40000"/>
          </a:schemeClr>
        </a:buClr>
        <a:buFont typeface="Arial" panose="020B0604020202020204" pitchFamily="34" charset="0"/>
        <a:buChar char="•"/>
        <a:defRPr sz="1800" kern="120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ksde.zoom.us/meeting/register/tJUud-Cvpz4qE9Lirv1bACN5eYlrqUqFSo1e"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mailto:mmiller@ksde.org"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hyperlink" Target="mailto:mmelton@ksde.org" TargetMode="External"/><Relationship Id="rId5" Type="http://schemas.openxmlformats.org/officeDocument/2006/relationships/hyperlink" Target="mailto:dbarnes@ksde.org" TargetMode="External"/><Relationship Id="rId4" Type="http://schemas.openxmlformats.org/officeDocument/2006/relationships/hyperlink" Target="mailto:jnobo@ksd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66782-3D96-4977-8B8C-C6CAF62862B6}"/>
              </a:ext>
            </a:extLst>
          </p:cNvPr>
          <p:cNvSpPr>
            <a:spLocks noGrp="1"/>
          </p:cNvSpPr>
          <p:nvPr>
            <p:ph type="title"/>
          </p:nvPr>
        </p:nvSpPr>
        <p:spPr/>
        <p:txBody>
          <a:bodyPr/>
          <a:lstStyle/>
          <a:p>
            <a:r>
              <a:rPr lang="en-US" dirty="0"/>
              <a:t>Kansas Education System Accreditation (KESA) Update – November</a:t>
            </a:r>
            <a:br>
              <a:rPr lang="en-US" dirty="0"/>
            </a:br>
            <a:endParaRPr lang="en-US" dirty="0"/>
          </a:p>
        </p:txBody>
      </p:sp>
    </p:spTree>
    <p:extLst>
      <p:ext uri="{BB962C8B-B14F-4D97-AF65-F5344CB8AC3E}">
        <p14:creationId xmlns:p14="http://schemas.microsoft.com/office/powerpoint/2010/main" val="2447903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66389A-92E1-46EA-8548-125FA8B4FD88}"/>
              </a:ext>
            </a:extLst>
          </p:cNvPr>
          <p:cNvSpPr>
            <a:spLocks noGrp="1"/>
          </p:cNvSpPr>
          <p:nvPr>
            <p:ph idx="1"/>
          </p:nvPr>
        </p:nvSpPr>
        <p:spPr>
          <a:xfrm>
            <a:off x="838200" y="2253673"/>
            <a:ext cx="10515600" cy="3015013"/>
          </a:xfrm>
        </p:spPr>
        <p:txBody>
          <a:bodyPr/>
          <a:lstStyle/>
          <a:p>
            <a:r>
              <a:rPr lang="en-US" dirty="0"/>
              <a:t>Accreditation Advisory Council is working in small groups on the following projects:</a:t>
            </a:r>
          </a:p>
          <a:p>
            <a:pPr lvl="1"/>
            <a:r>
              <a:rPr lang="en-US" dirty="0"/>
              <a:t>KESA and Redesign Crosswalk</a:t>
            </a:r>
          </a:p>
          <a:p>
            <a:pPr lvl="1"/>
            <a:r>
              <a:rPr lang="en-US" dirty="0"/>
              <a:t>Foundational Structure Clarity of Definitions</a:t>
            </a:r>
          </a:p>
          <a:p>
            <a:pPr lvl="1"/>
            <a:r>
              <a:rPr lang="en-US" dirty="0"/>
              <a:t>Feedback and support on updated KESA System and OVT Reports</a:t>
            </a:r>
          </a:p>
          <a:p>
            <a:pPr lvl="1"/>
            <a:r>
              <a:rPr lang="en-US" dirty="0"/>
              <a:t>Update of the KESA Guidance Document</a:t>
            </a:r>
          </a:p>
          <a:p>
            <a:pPr lvl="1"/>
            <a:endParaRPr lang="en-US" dirty="0"/>
          </a:p>
          <a:p>
            <a:pPr lvl="1"/>
            <a:endParaRPr lang="en-US" dirty="0"/>
          </a:p>
        </p:txBody>
      </p:sp>
      <p:sp>
        <p:nvSpPr>
          <p:cNvPr id="3" name="Title 2">
            <a:extLst>
              <a:ext uri="{FF2B5EF4-FFF2-40B4-BE49-F238E27FC236}">
                <a16:creationId xmlns:a16="http://schemas.microsoft.com/office/drawing/2014/main" id="{FD7B59F8-B265-4FA9-8B6A-F4BF71D99437}"/>
              </a:ext>
            </a:extLst>
          </p:cNvPr>
          <p:cNvSpPr>
            <a:spLocks noGrp="1"/>
          </p:cNvSpPr>
          <p:nvPr>
            <p:ph type="title"/>
          </p:nvPr>
        </p:nvSpPr>
        <p:spPr/>
        <p:txBody>
          <a:bodyPr/>
          <a:lstStyle/>
          <a:p>
            <a:r>
              <a:rPr lang="en-US" dirty="0"/>
              <a:t>Accreditation Advisory Council Activities</a:t>
            </a:r>
          </a:p>
        </p:txBody>
      </p:sp>
    </p:spTree>
    <p:extLst>
      <p:ext uri="{BB962C8B-B14F-4D97-AF65-F5344CB8AC3E}">
        <p14:creationId xmlns:p14="http://schemas.microsoft.com/office/powerpoint/2010/main" val="2459930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B0B78F10-99A0-4D96-96F9-33DFF4C26925}"/>
              </a:ext>
            </a:extLst>
          </p:cNvPr>
          <p:cNvSpPr>
            <a:spLocks noGrp="1"/>
          </p:cNvSpPr>
          <p:nvPr>
            <p:ph sz="half" idx="1"/>
          </p:nvPr>
        </p:nvSpPr>
        <p:spPr>
          <a:xfrm>
            <a:off x="838200" y="1825625"/>
            <a:ext cx="5181600" cy="1753916"/>
          </a:xfrm>
        </p:spPr>
        <p:txBody>
          <a:bodyPr/>
          <a:lstStyle/>
          <a:p>
            <a:r>
              <a:rPr lang="en-US" dirty="0"/>
              <a:t>Tuesday, October 13, 2020</a:t>
            </a:r>
          </a:p>
          <a:p>
            <a:r>
              <a:rPr lang="en-US" dirty="0"/>
              <a:t>Tuesday, November 10, 2020</a:t>
            </a:r>
          </a:p>
          <a:p>
            <a:r>
              <a:rPr lang="en-US" dirty="0"/>
              <a:t>Tuesday, December 8, 2020</a:t>
            </a:r>
          </a:p>
        </p:txBody>
      </p:sp>
      <p:sp>
        <p:nvSpPr>
          <p:cNvPr id="8" name="Content Placeholder 7">
            <a:extLst>
              <a:ext uri="{FF2B5EF4-FFF2-40B4-BE49-F238E27FC236}">
                <a16:creationId xmlns:a16="http://schemas.microsoft.com/office/drawing/2014/main" id="{DE7DFEB8-65D8-40A1-989C-4AC00B459B33}"/>
              </a:ext>
            </a:extLst>
          </p:cNvPr>
          <p:cNvSpPr>
            <a:spLocks noGrp="1"/>
          </p:cNvSpPr>
          <p:nvPr>
            <p:ph sz="half" idx="2"/>
          </p:nvPr>
        </p:nvSpPr>
        <p:spPr>
          <a:xfrm>
            <a:off x="6172200" y="1825625"/>
            <a:ext cx="5181600" cy="1753916"/>
          </a:xfrm>
        </p:spPr>
        <p:txBody>
          <a:bodyPr/>
          <a:lstStyle/>
          <a:p>
            <a:r>
              <a:rPr lang="en-US" dirty="0"/>
              <a:t>Tuesday, January 12, 2021</a:t>
            </a:r>
          </a:p>
          <a:p>
            <a:r>
              <a:rPr lang="en-US" dirty="0"/>
              <a:t>Tuesday, February 9, 2021</a:t>
            </a:r>
          </a:p>
          <a:p>
            <a:r>
              <a:rPr lang="en-US" dirty="0"/>
              <a:t>Tuesday, March 9, 2021</a:t>
            </a:r>
          </a:p>
        </p:txBody>
      </p:sp>
      <p:sp>
        <p:nvSpPr>
          <p:cNvPr id="2" name="Title 1">
            <a:extLst>
              <a:ext uri="{FF2B5EF4-FFF2-40B4-BE49-F238E27FC236}">
                <a16:creationId xmlns:a16="http://schemas.microsoft.com/office/drawing/2014/main" id="{E3FC95AA-B14C-4541-9319-0AE67A9B3A01}"/>
              </a:ext>
            </a:extLst>
          </p:cNvPr>
          <p:cNvSpPr>
            <a:spLocks noGrp="1"/>
          </p:cNvSpPr>
          <p:nvPr>
            <p:ph type="title"/>
          </p:nvPr>
        </p:nvSpPr>
        <p:spPr/>
        <p:txBody>
          <a:bodyPr>
            <a:normAutofit/>
          </a:bodyPr>
          <a:lstStyle/>
          <a:p>
            <a:r>
              <a:rPr lang="en-US" dirty="0"/>
              <a:t>Mark your calendars for Monthly KESA Updates and Supports </a:t>
            </a:r>
          </a:p>
        </p:txBody>
      </p:sp>
      <p:sp>
        <p:nvSpPr>
          <p:cNvPr id="9" name="TextBox 8">
            <a:extLst>
              <a:ext uri="{FF2B5EF4-FFF2-40B4-BE49-F238E27FC236}">
                <a16:creationId xmlns:a16="http://schemas.microsoft.com/office/drawing/2014/main" id="{C8309E17-ABC2-46AD-9D15-23F9CA72A499}"/>
              </a:ext>
            </a:extLst>
          </p:cNvPr>
          <p:cNvSpPr txBox="1"/>
          <p:nvPr/>
        </p:nvSpPr>
        <p:spPr>
          <a:xfrm>
            <a:off x="874441" y="3914078"/>
            <a:ext cx="10290717" cy="2031325"/>
          </a:xfrm>
          <a:prstGeom prst="rect">
            <a:avLst/>
          </a:prstGeom>
          <a:noFill/>
        </p:spPr>
        <p:txBody>
          <a:bodyPr wrap="square" rtlCol="0">
            <a:spAutoFit/>
          </a:bodyPr>
          <a:lstStyle/>
          <a:p>
            <a:r>
              <a:rPr lang="en-US" b="1" dirty="0">
                <a:solidFill>
                  <a:srgbClr val="FF0000"/>
                </a:solidFill>
              </a:rPr>
              <a:t>All KESA Support Zooms are scheduled from 9:00 a.m. – 10:00 a.m.</a:t>
            </a:r>
          </a:p>
          <a:p>
            <a:endParaRPr lang="en-US" b="1" dirty="0">
              <a:solidFill>
                <a:schemeClr val="bg2">
                  <a:lumMod val="10000"/>
                </a:schemeClr>
              </a:solidFill>
            </a:endParaRPr>
          </a:p>
          <a:p>
            <a:r>
              <a:rPr lang="en-US" dirty="0"/>
              <a:t>Register in advance for this meeting:</a:t>
            </a:r>
          </a:p>
          <a:p>
            <a:r>
              <a:rPr lang="en-US" b="1" u="sng" dirty="0">
                <a:solidFill>
                  <a:schemeClr val="tx1">
                    <a:lumMod val="50000"/>
                    <a:lumOff val="50000"/>
                  </a:schemeClr>
                </a:solidFill>
                <a:hlinkClick r:id="rId3">
                  <a:extLst>
                    <a:ext uri="{A12FA001-AC4F-418D-AE19-62706E023703}">
                      <ahyp:hlinkClr xmlns:ahyp="http://schemas.microsoft.com/office/drawing/2018/hyperlinkcolor" val="tx"/>
                    </a:ext>
                  </a:extLst>
                </a:hlinkClick>
              </a:rPr>
              <a:t>https://ksde.zoom.us/meeting/register/tJUud-Cvpz4qE9Lirv1bACN5eYlrqUqFSo1e</a:t>
            </a:r>
            <a:endParaRPr lang="en-US" b="1" u="sng" dirty="0">
              <a:solidFill>
                <a:schemeClr val="tx1">
                  <a:lumMod val="50000"/>
                  <a:lumOff val="50000"/>
                </a:schemeClr>
              </a:solidFill>
            </a:endParaRPr>
          </a:p>
          <a:p>
            <a:endParaRPr lang="en-US" dirty="0"/>
          </a:p>
          <a:p>
            <a:r>
              <a:rPr lang="en-US" dirty="0"/>
              <a:t>After registering, you will receive a confirmation email containing information about joining the meeting.</a:t>
            </a:r>
          </a:p>
        </p:txBody>
      </p:sp>
    </p:spTree>
    <p:extLst>
      <p:ext uri="{BB962C8B-B14F-4D97-AF65-F5344CB8AC3E}">
        <p14:creationId xmlns:p14="http://schemas.microsoft.com/office/powerpoint/2010/main" val="1379782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FAAC-1903-48D0-9DE6-1205949587AB}"/>
              </a:ext>
            </a:extLst>
          </p:cNvPr>
          <p:cNvSpPr>
            <a:spLocks noGrp="1"/>
          </p:cNvSpPr>
          <p:nvPr>
            <p:ph sz="quarter" idx="13"/>
          </p:nvPr>
        </p:nvSpPr>
        <p:spPr>
          <a:xfrm>
            <a:off x="657061" y="2123045"/>
            <a:ext cx="4592495" cy="2354046"/>
          </a:xfrm>
        </p:spPr>
        <p:txBody>
          <a:bodyPr/>
          <a:lstStyle/>
          <a:p>
            <a:pPr lvl="1"/>
            <a:r>
              <a:rPr lang="en-US" sz="1800" b="1" dirty="0"/>
              <a:t>Mischel D. Miller, </a:t>
            </a:r>
            <a:r>
              <a:rPr lang="en-US" sz="1800" b="1" dirty="0" err="1"/>
              <a:t>Ed.S</a:t>
            </a:r>
            <a:br>
              <a:rPr lang="en-US" sz="1800" dirty="0"/>
            </a:br>
            <a:r>
              <a:rPr lang="en-US" sz="1800" dirty="0"/>
              <a:t>Director</a:t>
            </a:r>
            <a:br>
              <a:rPr lang="en-US" sz="1800" dirty="0"/>
            </a:br>
            <a:r>
              <a:rPr lang="en-US" sz="1800" dirty="0"/>
              <a:t>Teacher Licensure and Accreditation</a:t>
            </a:r>
            <a:br>
              <a:rPr lang="en-US" sz="1800" dirty="0"/>
            </a:br>
            <a:r>
              <a:rPr lang="en-US" sz="1800" dirty="0"/>
              <a:t>(785) 296-8010</a:t>
            </a:r>
            <a:br>
              <a:rPr lang="en-US" sz="1800" dirty="0"/>
            </a:br>
            <a:r>
              <a:rPr lang="en-US" sz="1800" dirty="0">
                <a:hlinkClick r:id="rId3"/>
              </a:rPr>
              <a:t>mmiller@ksde.org</a:t>
            </a:r>
            <a:endParaRPr lang="en-US" sz="1800" dirty="0"/>
          </a:p>
        </p:txBody>
      </p:sp>
      <p:sp>
        <p:nvSpPr>
          <p:cNvPr id="4" name="Content Placeholder 3">
            <a:extLst>
              <a:ext uri="{FF2B5EF4-FFF2-40B4-BE49-F238E27FC236}">
                <a16:creationId xmlns:a16="http://schemas.microsoft.com/office/drawing/2014/main" id="{CA18BD7E-20A3-4353-8DDD-00177AB79E21}"/>
              </a:ext>
            </a:extLst>
          </p:cNvPr>
          <p:cNvSpPr>
            <a:spLocks noGrp="1"/>
          </p:cNvSpPr>
          <p:nvPr>
            <p:ph sz="quarter" idx="14"/>
          </p:nvPr>
        </p:nvSpPr>
        <p:spPr>
          <a:xfrm>
            <a:off x="6795944" y="2251977"/>
            <a:ext cx="4608368" cy="2354046"/>
          </a:xfrm>
        </p:spPr>
        <p:txBody>
          <a:bodyPr/>
          <a:lstStyle/>
          <a:p>
            <a:pPr lvl="1"/>
            <a:r>
              <a:rPr lang="en-US" sz="1800" b="1" dirty="0"/>
              <a:t>Jeannette Nobo</a:t>
            </a:r>
            <a:br>
              <a:rPr lang="en-US" sz="1800" dirty="0"/>
            </a:br>
            <a:r>
              <a:rPr lang="en-US" sz="1800" dirty="0"/>
              <a:t>Assistant Director - KESA</a:t>
            </a:r>
            <a:br>
              <a:rPr lang="en-US" sz="1800" dirty="0"/>
            </a:br>
            <a:r>
              <a:rPr lang="en-US" sz="1800" dirty="0"/>
              <a:t>Teacher Licensure and Accreditation</a:t>
            </a:r>
            <a:br>
              <a:rPr lang="en-US" sz="1800" dirty="0"/>
            </a:br>
            <a:r>
              <a:rPr lang="en-US" sz="1800" dirty="0"/>
              <a:t>(785) 296-4948</a:t>
            </a:r>
            <a:br>
              <a:rPr lang="en-US" sz="1800" dirty="0"/>
            </a:br>
            <a:r>
              <a:rPr lang="en-US" sz="1800" dirty="0">
                <a:hlinkClick r:id="rId4"/>
              </a:rPr>
              <a:t>jnobo@ksde.org</a:t>
            </a:r>
            <a:endParaRPr lang="en-US" sz="1800" dirty="0"/>
          </a:p>
          <a:p>
            <a:endParaRPr lang="en-US" dirty="0"/>
          </a:p>
        </p:txBody>
      </p:sp>
      <p:sp>
        <p:nvSpPr>
          <p:cNvPr id="2" name="Rectangle 1">
            <a:extLst>
              <a:ext uri="{FF2B5EF4-FFF2-40B4-BE49-F238E27FC236}">
                <a16:creationId xmlns:a16="http://schemas.microsoft.com/office/drawing/2014/main" id="{3F008282-195B-4293-85E5-AE6CAAE0AC35}"/>
              </a:ext>
            </a:extLst>
          </p:cNvPr>
          <p:cNvSpPr/>
          <p:nvPr/>
        </p:nvSpPr>
        <p:spPr>
          <a:xfrm>
            <a:off x="7195457" y="4094593"/>
            <a:ext cx="4452257" cy="1477328"/>
          </a:xfrm>
          <a:prstGeom prst="rect">
            <a:avLst/>
          </a:prstGeom>
        </p:spPr>
        <p:txBody>
          <a:bodyPr wrap="square">
            <a:spAutoFit/>
          </a:bodyPr>
          <a:lstStyle/>
          <a:p>
            <a:r>
              <a:rPr lang="en-US" b="1" dirty="0"/>
              <a:t>David Barnes</a:t>
            </a:r>
          </a:p>
          <a:p>
            <a:r>
              <a:rPr lang="en-US" dirty="0"/>
              <a:t>Accreditation Consultant</a:t>
            </a:r>
          </a:p>
          <a:p>
            <a:r>
              <a:rPr lang="en-US" dirty="0"/>
              <a:t>Teacher Licensure and Accreditation</a:t>
            </a:r>
          </a:p>
          <a:p>
            <a:r>
              <a:rPr lang="en-US" dirty="0"/>
              <a:t>(785) 298-7356</a:t>
            </a:r>
          </a:p>
          <a:p>
            <a:r>
              <a:rPr lang="en-US" dirty="0">
                <a:hlinkClick r:id="rId5"/>
              </a:rPr>
              <a:t>dbarnes@ksde.org</a:t>
            </a:r>
            <a:r>
              <a:rPr lang="en-US" dirty="0"/>
              <a:t> </a:t>
            </a:r>
          </a:p>
        </p:txBody>
      </p:sp>
      <p:sp>
        <p:nvSpPr>
          <p:cNvPr id="5" name="TextBox 4">
            <a:extLst>
              <a:ext uri="{FF2B5EF4-FFF2-40B4-BE49-F238E27FC236}">
                <a16:creationId xmlns:a16="http://schemas.microsoft.com/office/drawing/2014/main" id="{8464A2A8-B5BA-4B9F-AE61-0E953DF37483}"/>
              </a:ext>
            </a:extLst>
          </p:cNvPr>
          <p:cNvSpPr txBox="1"/>
          <p:nvPr/>
        </p:nvSpPr>
        <p:spPr>
          <a:xfrm>
            <a:off x="1077686" y="4094593"/>
            <a:ext cx="4171870" cy="1477328"/>
          </a:xfrm>
          <a:prstGeom prst="rect">
            <a:avLst/>
          </a:prstGeom>
          <a:noFill/>
        </p:spPr>
        <p:txBody>
          <a:bodyPr wrap="square" rtlCol="0">
            <a:spAutoFit/>
          </a:bodyPr>
          <a:lstStyle/>
          <a:p>
            <a:r>
              <a:rPr lang="en-US" dirty="0">
                <a:latin typeface="+mj-lt"/>
              </a:rPr>
              <a:t>Myron Melton</a:t>
            </a:r>
          </a:p>
          <a:p>
            <a:r>
              <a:rPr lang="en-US" dirty="0"/>
              <a:t>KESA Coordinator</a:t>
            </a:r>
          </a:p>
          <a:p>
            <a:r>
              <a:rPr lang="en-US" dirty="0"/>
              <a:t>Teacher Licensure and Accreditation</a:t>
            </a:r>
          </a:p>
          <a:p>
            <a:r>
              <a:rPr lang="en-US" dirty="0"/>
              <a:t>(785) 296-8110</a:t>
            </a:r>
          </a:p>
          <a:p>
            <a:r>
              <a:rPr lang="en-US" dirty="0">
                <a:hlinkClick r:id="rId6"/>
              </a:rPr>
              <a:t>mmelton@ksde.org</a:t>
            </a:r>
            <a:endParaRPr lang="en-US" dirty="0"/>
          </a:p>
        </p:txBody>
      </p:sp>
    </p:spTree>
    <p:extLst>
      <p:ext uri="{BB962C8B-B14F-4D97-AF65-F5344CB8AC3E}">
        <p14:creationId xmlns:p14="http://schemas.microsoft.com/office/powerpoint/2010/main" val="20303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normAutofit/>
          </a:bodyPr>
          <a:lstStyle/>
          <a:p>
            <a:pPr lvl="2"/>
            <a:endParaRPr lang="en-US" dirty="0"/>
          </a:p>
          <a:p>
            <a:r>
              <a:rPr lang="en-US" dirty="0"/>
              <a:t>October Board Meeting – KESA team requested that the September Board Action be extended through June 30, 2021  - and APPROVED </a:t>
            </a:r>
          </a:p>
          <a:p>
            <a:endParaRPr lang="en-US" dirty="0"/>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pPr algn="ctr"/>
            <a:r>
              <a:rPr lang="en-US" dirty="0"/>
              <a:t>KESA Pause</a:t>
            </a:r>
          </a:p>
        </p:txBody>
      </p:sp>
    </p:spTree>
    <p:extLst>
      <p:ext uri="{BB962C8B-B14F-4D97-AF65-F5344CB8AC3E}">
        <p14:creationId xmlns:p14="http://schemas.microsoft.com/office/powerpoint/2010/main" val="364683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068CE9-00E5-4982-BFDE-F648E09C0846}"/>
              </a:ext>
            </a:extLst>
          </p:cNvPr>
          <p:cNvSpPr>
            <a:spLocks noGrp="1"/>
          </p:cNvSpPr>
          <p:nvPr>
            <p:ph idx="1"/>
          </p:nvPr>
        </p:nvSpPr>
        <p:spPr/>
        <p:txBody>
          <a:bodyPr/>
          <a:lstStyle/>
          <a:p>
            <a:r>
              <a:rPr lang="en-US" b="1" dirty="0"/>
              <a:t>Social-Emotional Supports</a:t>
            </a:r>
          </a:p>
          <a:p>
            <a:pPr lvl="1"/>
            <a:r>
              <a:rPr lang="en-US" sz="3200" dirty="0"/>
              <a:t>How have you addressed the social-emotional needs of staff and students?</a:t>
            </a:r>
          </a:p>
          <a:p>
            <a:pPr lvl="1"/>
            <a:r>
              <a:rPr lang="en-US" sz="3200" dirty="0"/>
              <a:t>What data are you collecting to verify that you have effective interventions and supports?</a:t>
            </a:r>
          </a:p>
          <a:p>
            <a:pPr lvl="1"/>
            <a:r>
              <a:rPr lang="en-US" sz="3200" dirty="0"/>
              <a:t>What does the data indicate about your progress?</a:t>
            </a:r>
          </a:p>
          <a:p>
            <a:pPr marL="457200" lvl="1" indent="0">
              <a:buNone/>
            </a:pPr>
            <a:endParaRPr lang="en-US" dirty="0"/>
          </a:p>
        </p:txBody>
      </p:sp>
      <p:sp>
        <p:nvSpPr>
          <p:cNvPr id="3" name="Title 2">
            <a:extLst>
              <a:ext uri="{FF2B5EF4-FFF2-40B4-BE49-F238E27FC236}">
                <a16:creationId xmlns:a16="http://schemas.microsoft.com/office/drawing/2014/main" id="{CD8282F8-9C2D-4F13-9C90-CEC979694A61}"/>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807606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A05330-8EE4-4B7B-ADC5-E138848EB28E}"/>
              </a:ext>
            </a:extLst>
          </p:cNvPr>
          <p:cNvSpPr>
            <a:spLocks noGrp="1"/>
          </p:cNvSpPr>
          <p:nvPr>
            <p:ph idx="1"/>
          </p:nvPr>
        </p:nvSpPr>
        <p:spPr/>
        <p:txBody>
          <a:bodyPr/>
          <a:lstStyle/>
          <a:p>
            <a:r>
              <a:rPr lang="en-US" dirty="0"/>
              <a:t>What local assessments and measures are you using to gauge your student growth?</a:t>
            </a:r>
          </a:p>
          <a:p>
            <a:r>
              <a:rPr lang="en-US" dirty="0"/>
              <a:t>What does the evidence from those assessments and measures tell you about student progress?</a:t>
            </a:r>
          </a:p>
        </p:txBody>
      </p:sp>
      <p:sp>
        <p:nvSpPr>
          <p:cNvPr id="3" name="Title 2">
            <a:extLst>
              <a:ext uri="{FF2B5EF4-FFF2-40B4-BE49-F238E27FC236}">
                <a16:creationId xmlns:a16="http://schemas.microsoft.com/office/drawing/2014/main" id="{7DAC69FB-F45D-4FC6-BD1C-3C8BE2020E3C}"/>
              </a:ext>
            </a:extLst>
          </p:cNvPr>
          <p:cNvSpPr>
            <a:spLocks noGrp="1"/>
          </p:cNvSpPr>
          <p:nvPr>
            <p:ph type="title"/>
          </p:nvPr>
        </p:nvSpPr>
        <p:spPr/>
        <p:txBody>
          <a:bodyPr/>
          <a:lstStyle/>
          <a:p>
            <a:r>
              <a:rPr lang="en-US" dirty="0"/>
              <a:t>Academic Progress</a:t>
            </a:r>
          </a:p>
        </p:txBody>
      </p:sp>
    </p:spTree>
    <p:extLst>
      <p:ext uri="{BB962C8B-B14F-4D97-AF65-F5344CB8AC3E}">
        <p14:creationId xmlns:p14="http://schemas.microsoft.com/office/powerpoint/2010/main" val="4240338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normAutofit fontScale="92500" lnSpcReduction="10000"/>
          </a:bodyPr>
          <a:lstStyle/>
          <a:p>
            <a:r>
              <a:rPr lang="en-US" dirty="0"/>
              <a:t>All Systems wishing to pause their KESA activities, for one year, will be able to put a halt to:</a:t>
            </a:r>
          </a:p>
          <a:p>
            <a:pPr lvl="1"/>
            <a:r>
              <a:rPr lang="en-US" dirty="0"/>
              <a:t>OVT Visits</a:t>
            </a:r>
          </a:p>
          <a:p>
            <a:pPr lvl="1"/>
            <a:r>
              <a:rPr lang="en-US" dirty="0"/>
              <a:t>Completion of System Yearly Updates</a:t>
            </a:r>
          </a:p>
          <a:p>
            <a:pPr lvl="2"/>
            <a:r>
              <a:rPr lang="en-US" dirty="0"/>
              <a:t>Accountability - Every System by April 1</a:t>
            </a:r>
            <a:r>
              <a:rPr lang="en-US" baseline="30000" dirty="0"/>
              <a:t>st</a:t>
            </a:r>
            <a:r>
              <a:rPr lang="en-US" dirty="0"/>
              <a:t> will need to have completed in their OVT System Yearly Update the first question of that report.</a:t>
            </a:r>
          </a:p>
          <a:p>
            <a:pPr lvl="2"/>
            <a:endParaRPr lang="en-US" dirty="0"/>
          </a:p>
          <a:p>
            <a:r>
              <a:rPr lang="en-US" dirty="0"/>
              <a:t>Survey sent to field to identify which systems were going to Pause and which would stay the course – closed last Friday</a:t>
            </a:r>
          </a:p>
          <a:p>
            <a:endParaRPr lang="en-US" dirty="0"/>
          </a:p>
          <a:p>
            <a:r>
              <a:rPr lang="en-US" b="1" dirty="0"/>
              <a:t>Reminder:  </a:t>
            </a:r>
            <a:r>
              <a:rPr lang="en-US" dirty="0"/>
              <a:t>Pausing KESA activities does not mean that continuous improvement efforts should be part of your everyday business.</a:t>
            </a:r>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r>
              <a:rPr lang="en-US" dirty="0"/>
              <a:t>What does the October Board Action mean?</a:t>
            </a:r>
          </a:p>
        </p:txBody>
      </p:sp>
    </p:spTree>
    <p:extLst>
      <p:ext uri="{BB962C8B-B14F-4D97-AF65-F5344CB8AC3E}">
        <p14:creationId xmlns:p14="http://schemas.microsoft.com/office/powerpoint/2010/main" val="2553581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62DFC-CD99-44F6-9C64-F599BD9D0445}"/>
              </a:ext>
            </a:extLst>
          </p:cNvPr>
          <p:cNvSpPr>
            <a:spLocks noGrp="1"/>
          </p:cNvSpPr>
          <p:nvPr>
            <p:ph idx="1"/>
          </p:nvPr>
        </p:nvSpPr>
        <p:spPr/>
        <p:txBody>
          <a:bodyPr>
            <a:normAutofit/>
          </a:bodyPr>
          <a:lstStyle/>
          <a:p>
            <a:r>
              <a:rPr lang="en-US" dirty="0"/>
              <a:t>Communicate</a:t>
            </a:r>
          </a:p>
          <a:p>
            <a:pPr lvl="1"/>
            <a:r>
              <a:rPr lang="en-US" dirty="0"/>
              <a:t>Remote work can cause isolation – take time to check on folks</a:t>
            </a:r>
          </a:p>
          <a:p>
            <a:pPr lvl="1"/>
            <a:r>
              <a:rPr lang="en-US" dirty="0"/>
              <a:t>Ensure a steady and consistent line of communication between and among stakeholders – take time to check on folks</a:t>
            </a:r>
          </a:p>
          <a:p>
            <a:pPr lvl="1"/>
            <a:r>
              <a:rPr lang="en-US" dirty="0"/>
              <a:t>Explain the Why – take time to check </a:t>
            </a:r>
            <a:r>
              <a:rPr lang="en-US"/>
              <a:t>on folks</a:t>
            </a:r>
            <a:endParaRPr lang="en-US" dirty="0"/>
          </a:p>
          <a:p>
            <a:pPr lvl="1"/>
            <a:r>
              <a:rPr lang="en-US" dirty="0"/>
              <a:t>Set Clear Expectations – take time…</a:t>
            </a:r>
          </a:p>
          <a:p>
            <a:pPr lvl="2"/>
            <a:endParaRPr lang="en-US" dirty="0"/>
          </a:p>
        </p:txBody>
      </p:sp>
      <p:sp>
        <p:nvSpPr>
          <p:cNvPr id="3" name="Title 2">
            <a:extLst>
              <a:ext uri="{FF2B5EF4-FFF2-40B4-BE49-F238E27FC236}">
                <a16:creationId xmlns:a16="http://schemas.microsoft.com/office/drawing/2014/main" id="{21787430-75FD-4112-98A5-E78D11C3F3D1}"/>
              </a:ext>
            </a:extLst>
          </p:cNvPr>
          <p:cNvSpPr>
            <a:spLocks noGrp="1"/>
          </p:cNvSpPr>
          <p:nvPr>
            <p:ph type="title"/>
          </p:nvPr>
        </p:nvSpPr>
        <p:spPr/>
        <p:txBody>
          <a:bodyPr/>
          <a:lstStyle/>
          <a:p>
            <a:r>
              <a:rPr lang="en-US" dirty="0"/>
              <a:t>What activities should I be doing for KESA?</a:t>
            </a:r>
          </a:p>
        </p:txBody>
      </p:sp>
    </p:spTree>
    <p:extLst>
      <p:ext uri="{BB962C8B-B14F-4D97-AF65-F5344CB8AC3E}">
        <p14:creationId xmlns:p14="http://schemas.microsoft.com/office/powerpoint/2010/main" val="396899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762DFC-CD99-44F6-9C64-F599BD9D0445}"/>
              </a:ext>
            </a:extLst>
          </p:cNvPr>
          <p:cNvSpPr>
            <a:spLocks noGrp="1"/>
          </p:cNvSpPr>
          <p:nvPr>
            <p:ph idx="1"/>
          </p:nvPr>
        </p:nvSpPr>
        <p:spPr>
          <a:xfrm>
            <a:off x="838200" y="1992416"/>
            <a:ext cx="10515600" cy="2477984"/>
          </a:xfrm>
        </p:spPr>
        <p:txBody>
          <a:bodyPr>
            <a:normAutofit/>
          </a:bodyPr>
          <a:lstStyle/>
          <a:p>
            <a:r>
              <a:rPr lang="en-US" dirty="0"/>
              <a:t>Meet with District and Building Leadership Teams to:</a:t>
            </a:r>
          </a:p>
          <a:p>
            <a:pPr lvl="1"/>
            <a:r>
              <a:rPr lang="en-US" dirty="0"/>
              <a:t>Assess Continuous Improvement (KESA)</a:t>
            </a:r>
          </a:p>
          <a:p>
            <a:pPr lvl="2"/>
            <a:r>
              <a:rPr lang="en-US" dirty="0"/>
              <a:t>District level Plan</a:t>
            </a:r>
          </a:p>
          <a:p>
            <a:pPr lvl="2"/>
            <a:r>
              <a:rPr lang="en-US" dirty="0"/>
              <a:t>Building level Plans</a:t>
            </a:r>
          </a:p>
          <a:p>
            <a:pPr lvl="1"/>
            <a:r>
              <a:rPr lang="en-US" dirty="0"/>
              <a:t>Revise Plan if needed</a:t>
            </a:r>
          </a:p>
          <a:p>
            <a:pPr lvl="1"/>
            <a:r>
              <a:rPr lang="en-US" dirty="0"/>
              <a:t>Discuss data (evidence)</a:t>
            </a:r>
          </a:p>
          <a:p>
            <a:pPr marL="457200" lvl="1" indent="0">
              <a:buNone/>
            </a:pPr>
            <a:endParaRPr lang="en-US" dirty="0"/>
          </a:p>
          <a:p>
            <a:pPr lvl="2"/>
            <a:endParaRPr lang="en-US" dirty="0"/>
          </a:p>
        </p:txBody>
      </p:sp>
      <p:sp>
        <p:nvSpPr>
          <p:cNvPr id="3" name="Title 2">
            <a:extLst>
              <a:ext uri="{FF2B5EF4-FFF2-40B4-BE49-F238E27FC236}">
                <a16:creationId xmlns:a16="http://schemas.microsoft.com/office/drawing/2014/main" id="{21787430-75FD-4112-98A5-E78D11C3F3D1}"/>
              </a:ext>
            </a:extLst>
          </p:cNvPr>
          <p:cNvSpPr>
            <a:spLocks noGrp="1"/>
          </p:cNvSpPr>
          <p:nvPr>
            <p:ph type="title"/>
          </p:nvPr>
        </p:nvSpPr>
        <p:spPr/>
        <p:txBody>
          <a:bodyPr/>
          <a:lstStyle/>
          <a:p>
            <a:r>
              <a:rPr lang="en-US" dirty="0"/>
              <a:t>What should I be doing for KESA?</a:t>
            </a:r>
          </a:p>
        </p:txBody>
      </p:sp>
    </p:spTree>
    <p:extLst>
      <p:ext uri="{BB962C8B-B14F-4D97-AF65-F5344CB8AC3E}">
        <p14:creationId xmlns:p14="http://schemas.microsoft.com/office/powerpoint/2010/main" val="160307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p:txBody>
          <a:bodyPr/>
          <a:lstStyle/>
          <a:p>
            <a:r>
              <a:rPr lang="en-US" dirty="0"/>
              <a:t>Updating KESA System Yearly Update Forms</a:t>
            </a:r>
          </a:p>
          <a:p>
            <a:pPr marL="0" indent="0">
              <a:buNone/>
            </a:pPr>
            <a:endParaRPr lang="en-US" dirty="0"/>
          </a:p>
          <a:p>
            <a:r>
              <a:rPr lang="en-US" dirty="0"/>
              <a:t>Updating KESA OVT Forms</a:t>
            </a:r>
          </a:p>
          <a:p>
            <a:endParaRPr lang="en-US" dirty="0"/>
          </a:p>
          <a:p>
            <a:r>
              <a:rPr lang="en-US" dirty="0"/>
              <a:t>Eliminating Initial and Final Reports for all systems entering a new cycle</a:t>
            </a:r>
          </a:p>
          <a:p>
            <a:endParaRPr lang="en-US" dirty="0"/>
          </a:p>
          <a:p>
            <a:r>
              <a:rPr lang="en-US" dirty="0"/>
              <a:t>Assurances will move to a yearly question.</a:t>
            </a:r>
          </a:p>
        </p:txBody>
      </p:sp>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pPr algn="ctr"/>
            <a:r>
              <a:rPr lang="en-US" dirty="0"/>
              <a:t>KESA Application</a:t>
            </a:r>
          </a:p>
        </p:txBody>
      </p:sp>
    </p:spTree>
    <p:extLst>
      <p:ext uri="{BB962C8B-B14F-4D97-AF65-F5344CB8AC3E}">
        <p14:creationId xmlns:p14="http://schemas.microsoft.com/office/powerpoint/2010/main" val="88521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5A862-FFBC-4B64-9ED4-DDA46BE56A18}"/>
              </a:ext>
            </a:extLst>
          </p:cNvPr>
          <p:cNvSpPr>
            <a:spLocks noGrp="1"/>
          </p:cNvSpPr>
          <p:nvPr>
            <p:ph idx="1"/>
          </p:nvPr>
        </p:nvSpPr>
        <p:spPr/>
        <p:txBody>
          <a:bodyPr/>
          <a:lstStyle/>
          <a:p>
            <a:r>
              <a:rPr lang="en-US" dirty="0"/>
              <a:t>Working with the Regional Education Laboratory - developing six modules on evaluating the continuous improvement process</a:t>
            </a:r>
          </a:p>
          <a:p>
            <a:endParaRPr lang="en-US" dirty="0"/>
          </a:p>
          <a:p>
            <a:r>
              <a:rPr lang="en-US" dirty="0"/>
              <a:t>Collaborative Training with the Redesign Schools Project staff</a:t>
            </a:r>
          </a:p>
          <a:p>
            <a:pPr lvl="1"/>
            <a:r>
              <a:rPr lang="en-US" dirty="0"/>
              <a:t>Continuous Improvement</a:t>
            </a:r>
          </a:p>
          <a:p>
            <a:pPr lvl="1"/>
            <a:r>
              <a:rPr lang="en-US" dirty="0"/>
              <a:t>Clearly stated goals</a:t>
            </a:r>
          </a:p>
          <a:p>
            <a:pPr lvl="1"/>
            <a:r>
              <a:rPr lang="en-US" dirty="0"/>
              <a:t>Clearly stated measures</a:t>
            </a:r>
          </a:p>
          <a:p>
            <a:pPr lvl="1"/>
            <a:r>
              <a:rPr lang="en-US" dirty="0"/>
              <a:t>Ultimate impact on student achievement</a:t>
            </a:r>
          </a:p>
        </p:txBody>
      </p:sp>
      <p:sp>
        <p:nvSpPr>
          <p:cNvPr id="3" name="Title 2">
            <a:extLst>
              <a:ext uri="{FF2B5EF4-FFF2-40B4-BE49-F238E27FC236}">
                <a16:creationId xmlns:a16="http://schemas.microsoft.com/office/drawing/2014/main" id="{0068E944-70AE-40BC-8713-3E6E5011B8EF}"/>
              </a:ext>
            </a:extLst>
          </p:cNvPr>
          <p:cNvSpPr>
            <a:spLocks noGrp="1"/>
          </p:cNvSpPr>
          <p:nvPr>
            <p:ph type="title"/>
          </p:nvPr>
        </p:nvSpPr>
        <p:spPr/>
        <p:txBody>
          <a:bodyPr/>
          <a:lstStyle/>
          <a:p>
            <a:r>
              <a:rPr lang="en-US" dirty="0"/>
              <a:t>General KESA Updates</a:t>
            </a:r>
          </a:p>
        </p:txBody>
      </p:sp>
    </p:spTree>
    <p:extLst>
      <p:ext uri="{BB962C8B-B14F-4D97-AF65-F5344CB8AC3E}">
        <p14:creationId xmlns:p14="http://schemas.microsoft.com/office/powerpoint/2010/main" val="798050739"/>
      </p:ext>
    </p:extLst>
  </p:cSld>
  <p:clrMapOvr>
    <a:masterClrMapping/>
  </p:clrMapOvr>
</p:sld>
</file>

<file path=ppt/theme/theme1.xml><?xml version="1.0" encoding="utf-8"?>
<a:theme xmlns:a="http://schemas.openxmlformats.org/drawingml/2006/main" name="Custom Design">
  <a:themeElements>
    <a:clrScheme name="KSDE">
      <a:dk1>
        <a:srgbClr val="12284C"/>
      </a:dk1>
      <a:lt1>
        <a:sysClr val="window" lastClr="FFFFFF"/>
      </a:lt1>
      <a:dk2>
        <a:srgbClr val="12284C"/>
      </a:dk2>
      <a:lt2>
        <a:srgbClr val="E7E6E6"/>
      </a:lt2>
      <a:accent1>
        <a:srgbClr val="FFA400"/>
      </a:accent1>
      <a:accent2>
        <a:srgbClr val="12284C"/>
      </a:accent2>
      <a:accent3>
        <a:srgbClr val="00B796"/>
      </a:accent3>
      <a:accent4>
        <a:srgbClr val="005587"/>
      </a:accent4>
      <a:accent5>
        <a:srgbClr val="D50032"/>
      </a:accent5>
      <a:accent6>
        <a:srgbClr val="3E4043"/>
      </a:accent6>
      <a:hlink>
        <a:srgbClr val="12284C"/>
      </a:hlink>
      <a:folHlink>
        <a:srgbClr val="53565A"/>
      </a:folHlink>
    </a:clrScheme>
    <a:fontScheme name="KSDE Open Sans">
      <a:majorFont>
        <a:latin typeface="Open Sans"/>
        <a:ea typeface=""/>
        <a:cs typeface=""/>
      </a:majorFont>
      <a:minorFont>
        <a:latin typeface="Open San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te Template" id="{3F6FE892-DA12-4C81-AA5A-446CD67FAB0A}" vid="{65E85907-513D-47EC-BC1E-D81300383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2567</TotalTime>
  <Words>969</Words>
  <Application>Microsoft Office PowerPoint</Application>
  <PresentationFormat>Widescreen</PresentationFormat>
  <Paragraphs>106</Paragraphs>
  <Slides>12</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Arial Black</vt:lpstr>
      <vt:lpstr>Arial Narrow</vt:lpstr>
      <vt:lpstr>Calibri</vt:lpstr>
      <vt:lpstr>Open Sans</vt:lpstr>
      <vt:lpstr>Open Sans Light</vt:lpstr>
      <vt:lpstr>Open Sans Semibold</vt:lpstr>
      <vt:lpstr>Custom Design</vt:lpstr>
      <vt:lpstr>Kansas Education System Accreditation (KESA) Update – November </vt:lpstr>
      <vt:lpstr>KESA Pause</vt:lpstr>
      <vt:lpstr>Questions:</vt:lpstr>
      <vt:lpstr>Academic Progress</vt:lpstr>
      <vt:lpstr>What does the October Board Action mean?</vt:lpstr>
      <vt:lpstr>What activities should I be doing for KESA?</vt:lpstr>
      <vt:lpstr>What should I be doing for KESA?</vt:lpstr>
      <vt:lpstr>KESA Application</vt:lpstr>
      <vt:lpstr>General KESA Updates</vt:lpstr>
      <vt:lpstr>Accreditation Advisory Council Activities</vt:lpstr>
      <vt:lpstr>Mark your calendars for Monthly KESA Updates and Supports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Kansas Education System Accreditation (KESA: What can be expected</dc:title>
  <dc:creator>Jeannette Nobo</dc:creator>
  <cp:lastModifiedBy>Jeannette Nobo</cp:lastModifiedBy>
  <cp:revision>52</cp:revision>
  <cp:lastPrinted>2020-08-18T17:00:22Z</cp:lastPrinted>
  <dcterms:created xsi:type="dcterms:W3CDTF">2020-08-06T19:00:44Z</dcterms:created>
  <dcterms:modified xsi:type="dcterms:W3CDTF">2020-12-08T17:54:31Z</dcterms:modified>
</cp:coreProperties>
</file>